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Inter SemiBold"/>
      <p:regular r:id="rId14"/>
      <p:bold r:id="rId15"/>
      <p:italic r:id="rId16"/>
      <p:boldItalic r:id="rId17"/>
    </p:embeddedFont>
    <p:embeddedFont>
      <p:font typeface="Outfit ExtraBold"/>
      <p:bold r:id="rId18"/>
    </p:embeddedFont>
    <p:embeddedFont>
      <p:font typeface="Inter"/>
      <p:regular r:id="rId19"/>
      <p:bold r:id="rId20"/>
      <p:italic r:id="rId21"/>
      <p:boldItalic r:id="rId22"/>
    </p:embeddedFont>
    <p:embeddedFont>
      <p:font typeface="Outfit"/>
      <p:regular r:id="rId23"/>
      <p:bold r:id="rId24"/>
    </p:embeddedFont>
    <p:embeddedFont>
      <p:font typeface="Outfit SemiBold"/>
      <p:regular r:id="rId25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.fntdata"/><Relationship Id="rId22" Type="http://schemas.openxmlformats.org/officeDocument/2006/relationships/font" Target="fonts/Inter-boldItalic.fntdata"/><Relationship Id="rId21" Type="http://schemas.openxmlformats.org/officeDocument/2006/relationships/font" Target="fonts/Inter-italic.fntdata"/><Relationship Id="rId24" Type="http://schemas.openxmlformats.org/officeDocument/2006/relationships/font" Target="fonts/Outfit-bold.fntdata"/><Relationship Id="rId23" Type="http://schemas.openxmlformats.org/officeDocument/2006/relationships/font" Target="fonts/Outfi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utfitSemiBold-bold.fntdata"/><Relationship Id="rId25" Type="http://schemas.openxmlformats.org/officeDocument/2006/relationships/font" Target="fonts/OutfitSemiBo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font" Target="fonts/InterSemiBold-bold.fntdata"/><Relationship Id="rId14" Type="http://schemas.openxmlformats.org/officeDocument/2006/relationships/font" Target="fonts/InterSemiBold-regular.fntdata"/><Relationship Id="rId17" Type="http://schemas.openxmlformats.org/officeDocument/2006/relationships/font" Target="fonts/InterSemiBold-boldItalic.fntdata"/><Relationship Id="rId16" Type="http://schemas.openxmlformats.org/officeDocument/2006/relationships/font" Target="fonts/InterSemiBold-italic.fntdata"/><Relationship Id="rId19" Type="http://schemas.openxmlformats.org/officeDocument/2006/relationships/font" Target="fonts/Inter-regular.fntdata"/><Relationship Id="rId18" Type="http://schemas.openxmlformats.org/officeDocument/2006/relationships/font" Target="fonts/OutfitExtra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3c6a2b12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e3c6a2b1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5" Type="http://schemas.openxmlformats.org/officeDocument/2006/relationships/image" Target="../media/image28.jp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11" Type="http://schemas.openxmlformats.org/officeDocument/2006/relationships/image" Target="../media/image2.png"/><Relationship Id="rId10" Type="http://schemas.openxmlformats.org/officeDocument/2006/relationships/image" Target="../media/image9.png"/><Relationship Id="rId12" Type="http://schemas.openxmlformats.org/officeDocument/2006/relationships/image" Target="../media/image13.png"/><Relationship Id="rId9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Relationship Id="rId7" Type="http://schemas.openxmlformats.org/officeDocument/2006/relationships/image" Target="../media/image6.png"/><Relationship Id="rId8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12" Type="http://schemas.openxmlformats.org/officeDocument/2006/relationships/image" Target="../media/image17.png"/><Relationship Id="rId9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10.png"/><Relationship Id="rId7" Type="http://schemas.openxmlformats.org/officeDocument/2006/relationships/image" Target="../media/image22.pn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0.png"/><Relationship Id="rId5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25.png"/><Relationship Id="rId6" Type="http://schemas.openxmlformats.org/officeDocument/2006/relationships/image" Target="../media/image18.png"/><Relationship Id="rId7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23.png"/><Relationship Id="rId5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1750" y="4750891"/>
            <a:ext cx="243840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7705" r="7714" t="0"/>
          <a:stretch/>
        </p:blipFill>
        <p:spPr>
          <a:xfrm>
            <a:off x="6391275" y="0"/>
            <a:ext cx="580072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771525" y="1702296"/>
            <a:ext cx="5290661" cy="15085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rgbClr val="F9FAFB"/>
                </a:solidFill>
                <a:latin typeface="Outfit ExtraBold"/>
                <a:ea typeface="Outfit ExtraBold"/>
                <a:cs typeface="Outfit ExtraBold"/>
                <a:sym typeface="Outfit ExtraBold"/>
              </a:rPr>
              <a:t>Portál občana: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5400" u="none" cap="none" strike="noStrike">
                <a:solidFill>
                  <a:srgbClr val="3B82F6"/>
                </a:solidFill>
                <a:latin typeface="Outfit ExtraBold"/>
                <a:ea typeface="Outfit ExtraBold"/>
                <a:cs typeface="Outfit ExtraBold"/>
                <a:sym typeface="Outfit ExtraBold"/>
              </a:rPr>
              <a:t>Stát v kapse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771525" y="3439417"/>
            <a:ext cx="5038725" cy="7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9CA3AF"/>
                </a:solidFill>
                <a:latin typeface="Inter"/>
                <a:ea typeface="Inter"/>
                <a:cs typeface="Inter"/>
                <a:sym typeface="Inter"/>
              </a:rPr>
              <a:t>Tvůj osobní řídicí panel. Konec obíhání úřadů. Vše důležité na pár kliknutí.</a:t>
            </a:r>
            <a:endParaRPr/>
          </a:p>
        </p:txBody>
      </p:sp>
      <p:pic>
        <p:nvPicPr>
          <p:cNvPr descr="image.png" id="89" name="Google Shape;89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1550" y="4869953"/>
            <a:ext cx="219075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1905000"/>
            <a:ext cx="5229225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962025" y="2442567"/>
            <a:ext cx="48482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Centrální ovládací panel</a:t>
            </a: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 tvého občanství. Vše na jednom místě.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962025" y="3341489"/>
            <a:ext cx="48482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Jedno místo pro všechny státní služby, registry a žádosti.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962025" y="4240410"/>
            <a:ext cx="48482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Otevřeno </a:t>
            </a:r>
            <a:r>
              <a:rPr b="1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24/7</a:t>
            </a: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, bez nutnosti stát fronty.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962025" y="4804171"/>
            <a:ext cx="4848225" cy="335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Osvobození od papírování a otrávených úředníků.</a:t>
            </a:r>
            <a:endParaRPr/>
          </a:p>
        </p:txBody>
      </p:sp>
      <p:pic>
        <p:nvPicPr>
          <p:cNvPr descr="image.png" id="100" name="Google Shape;10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1275" y="1914525"/>
            <a:ext cx="5210175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809625" y="581025"/>
            <a:ext cx="1134141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9FAFB"/>
                </a:solidFill>
                <a:latin typeface="Outfit"/>
                <a:ea typeface="Outfit"/>
                <a:cs typeface="Outfit"/>
                <a:sym typeface="Outfit"/>
              </a:rPr>
              <a:t>Tvůj „herní profil“ pro reálný život</a:t>
            </a: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6067425" y="638175"/>
            <a:ext cx="57150" cy="4572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03" name="Google Shape;10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246161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4" name="Google Shape;10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3360539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4259460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1025" y="4823221"/>
            <a:ext cx="228600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954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1198959" y="3300710"/>
            <a:ext cx="225028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0A5FA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Bankovní identita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876300" y="3776960"/>
            <a:ext cx="289560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Nejsnazší cesta přes tvé internetové bankovnictví. Od 18 let, někde i dříve. Znáš přihlášení do banky = znáš cestu ke státu.</a:t>
            </a:r>
            <a:endParaRPr/>
          </a:p>
        </p:txBody>
      </p:sp>
      <p:pic>
        <p:nvPicPr>
          <p:cNvPr descr="image.png" id="118" name="Google Shape;118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673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5385911" y="3300710"/>
            <a:ext cx="142017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D399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Mobilní klíč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4648200" y="3776960"/>
            <a:ext cx="289560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Aplikace eGovernmentu v mobilu. Super rychlé přihlášení pomocí otisku prstu nebo skenu obličeje (FaceID).</a:t>
            </a:r>
            <a:endParaRPr/>
          </a:p>
        </p:txBody>
      </p:sp>
      <p:pic>
        <p:nvPicPr>
          <p:cNvPr descr="image.png" id="121" name="Google Shape;121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392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/>
        </p:nvSpPr>
        <p:spPr>
          <a:xfrm>
            <a:off x="8702754" y="3300710"/>
            <a:ext cx="233029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94A3B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eObčanka s čipem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8420100" y="3776960"/>
            <a:ext cx="289560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Klasická cesta, pro kterou ale potřebuješ speciální čtečku k počítači. Bezpečné, ale méně pohodlné.</a:t>
            </a:r>
            <a:endParaRPr/>
          </a:p>
        </p:txBody>
      </p:sp>
      <p:pic>
        <p:nvPicPr>
          <p:cNvPr descr="image.png" id="124" name="Google Shape;124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095500" y="241488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924550" y="2414885"/>
            <a:ext cx="3429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10725" y="2414885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809625" y="581025"/>
            <a:ext cx="1134141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9FAFB"/>
                </a:solidFill>
                <a:latin typeface="Outfit"/>
                <a:ea typeface="Outfit"/>
                <a:cs typeface="Outfit"/>
                <a:sym typeface="Outfit"/>
              </a:rPr>
              <a:t>Přihlášení: Nové heslo nepotřebuješ</a:t>
            </a: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6067425" y="638175"/>
            <a:ext cx="57150" cy="4572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29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4825" y="1824335"/>
            <a:ext cx="3486150" cy="41618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7" name="Google Shape;137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954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 txBox="1"/>
          <p:nvPr/>
        </p:nvSpPr>
        <p:spPr>
          <a:xfrm>
            <a:off x="1368980" y="3300710"/>
            <a:ext cx="1910238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7171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Hlídač dokladů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876300" y="3776960"/>
            <a:ext cx="2895600" cy="1675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Dostaneš SMS nebo e-mail dříve, než ti propadne občanka nebo pas. Záchrana před stresem před odletem na dovolenou.</a:t>
            </a:r>
            <a:endParaRPr/>
          </a:p>
        </p:txBody>
      </p:sp>
      <p:pic>
        <p:nvPicPr>
          <p:cNvPr descr="image.png" id="140" name="Google Shape;140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6673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6"/>
          <p:cNvSpPr txBox="1"/>
          <p:nvPr/>
        </p:nvSpPr>
        <p:spPr>
          <a:xfrm>
            <a:off x="5160883" y="3300710"/>
            <a:ext cx="187023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D399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Řidičák a body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4648200" y="3776960"/>
            <a:ext cx="289560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Máš čerstvě řidičák? Tady přesně uvidíš, kolik máš trestných bodů, a máš přehled o platnosti oprávnění.</a:t>
            </a:r>
            <a:endParaRPr/>
          </a:p>
        </p:txBody>
      </p:sp>
      <p:pic>
        <p:nvPicPr>
          <p:cNvPr descr="image.png" id="143" name="Google Shape;143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439275" y="2214860"/>
            <a:ext cx="85725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 txBox="1"/>
          <p:nvPr/>
        </p:nvSpPr>
        <p:spPr>
          <a:xfrm>
            <a:off x="8777763" y="3300710"/>
            <a:ext cx="2180272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60A5FA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Brigády bleskově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8420100" y="3776960"/>
            <a:ext cx="2895600" cy="1340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Výpis z rejstříku trestů získáš na 2 kliknutí a zcela zdarma. Místo cesty na poštu ho máš stažený do minuty.</a:t>
            </a:r>
            <a:endParaRPr/>
          </a:p>
        </p:txBody>
      </p:sp>
      <p:pic>
        <p:nvPicPr>
          <p:cNvPr descr="image.png" id="146" name="Google Shape;146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24075" y="2414885"/>
            <a:ext cx="4000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867400" y="241488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696450" y="2414885"/>
            <a:ext cx="342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/>
        </p:nvSpPr>
        <p:spPr>
          <a:xfrm>
            <a:off x="809625" y="581025"/>
            <a:ext cx="1134141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9FAFB"/>
                </a:solidFill>
                <a:latin typeface="Outfit"/>
                <a:ea typeface="Outfit"/>
                <a:cs typeface="Outfit"/>
                <a:sym typeface="Outfit"/>
              </a:rPr>
              <a:t>Proč tě to má zajímat (už teď)?</a:t>
            </a:r>
            <a:endParaRPr/>
          </a:p>
        </p:txBody>
      </p:sp>
      <p:sp>
        <p:nvSpPr>
          <p:cNvPr id="150" name="Google Shape;150;p16"/>
          <p:cNvSpPr/>
          <p:nvPr/>
        </p:nvSpPr>
        <p:spPr>
          <a:xfrm>
            <a:off x="6067425" y="638175"/>
            <a:ext cx="57150" cy="4572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5" name="Google Shape;15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9525"/>
            <a:ext cx="58007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771525" y="850106"/>
            <a:ext cx="5290661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9FAFB"/>
                </a:solidFill>
                <a:latin typeface="Outfit"/>
                <a:ea typeface="Outfit"/>
                <a:cs typeface="Outfit"/>
                <a:sym typeface="Outfit"/>
              </a:rPr>
              <a:t>Stát se konečně vejde do smartphonu</a:t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3262312" y="964406"/>
            <a:ext cx="57150" cy="9144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1104900" y="2564606"/>
            <a:ext cx="47053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Appka Portál občana:</a:t>
            </a: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 Úřad máš přímo nainstalovaný v mobilu.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1104900" y="3425428"/>
            <a:ext cx="47053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eDoklady:</a:t>
            </a: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 Tvoje plastová občanka může zůstat bezpečně doma.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1104900" y="4286250"/>
            <a:ext cx="47053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Prokážeš se </a:t>
            </a:r>
            <a:r>
              <a:rPr b="1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pouze mobilem</a:t>
            </a: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 (policii, na úřadech, u voleb).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1104900" y="5147071"/>
            <a:ext cx="4705350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QR kód je chráněn biometrikou (FaceID / otisk), takže je v bezpečí i při ztrátě telefonu.</a:t>
            </a:r>
            <a:endParaRPr/>
          </a:p>
        </p:txBody>
      </p:sp>
      <p:pic>
        <p:nvPicPr>
          <p:cNvPr descr="image.png" id="163" name="Google Shape;16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2583656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3444478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4305300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1525" y="5166121"/>
            <a:ext cx="209550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1" name="Google Shape;17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2" name="Google Shape;17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025" y="2169021"/>
            <a:ext cx="5229225" cy="27390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169021"/>
            <a:ext cx="5229225" cy="2739032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 txBox="1"/>
          <p:nvPr/>
        </p:nvSpPr>
        <p:spPr>
          <a:xfrm>
            <a:off x="581025" y="5193803"/>
            <a:ext cx="1102995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500" u="none" cap="none" strike="noStrike">
                <a:solidFill>
                  <a:srgbClr val="9CA3AF"/>
                </a:solidFill>
                <a:latin typeface="Inter"/>
                <a:ea typeface="Inter"/>
                <a:cs typeface="Inter"/>
                <a:sym typeface="Inter"/>
              </a:rPr>
              <a:t>Tip: Jsou úzce propojené – zprávy z datovky pohodlně vyřešíš přímo z prostředí Portálu občana.</a:t>
            </a:r>
            <a:endParaRPr/>
          </a:p>
        </p:txBody>
      </p:sp>
      <p:sp>
        <p:nvSpPr>
          <p:cNvPr id="175" name="Google Shape;175;p18"/>
          <p:cNvSpPr/>
          <p:nvPr/>
        </p:nvSpPr>
        <p:spPr>
          <a:xfrm>
            <a:off x="590550" y="3519487"/>
            <a:ext cx="5210175" cy="381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860345" y="2654796"/>
            <a:ext cx="4670583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53340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60A5FA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Portál = Tvůj stůl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971550" y="3273921"/>
            <a:ext cx="4448175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Pracovní prostor. Najdeš zde přehledy, registry, hlídače dokladů a můžeš odtud tvořit žádosti.</a:t>
            </a:r>
            <a:endParaRPr/>
          </a:p>
        </p:txBody>
      </p:sp>
      <p:sp>
        <p:nvSpPr>
          <p:cNvPr id="178" name="Google Shape;178;p18"/>
          <p:cNvSpPr/>
          <p:nvPr/>
        </p:nvSpPr>
        <p:spPr>
          <a:xfrm>
            <a:off x="6391275" y="3519487"/>
            <a:ext cx="5210175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6661070" y="2654796"/>
            <a:ext cx="4670583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5775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D399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Datovka = Tvá schránka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6772275" y="3273921"/>
            <a:ext cx="4448175" cy="1005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D1D5DB"/>
                </a:solidFill>
                <a:latin typeface="Inter"/>
                <a:ea typeface="Inter"/>
                <a:cs typeface="Inter"/>
                <a:sym typeface="Inter"/>
              </a:rPr>
              <a:t>Komunikační kanál (pošta). Slouží pouze k posílání a přijímání „úředních dopisů“ s razítkem.</a:t>
            </a:r>
            <a:endParaRPr/>
          </a:p>
        </p:txBody>
      </p:sp>
      <p:pic>
        <p:nvPicPr>
          <p:cNvPr descr="image.png" id="181" name="Google Shape;18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52587" y="2702421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81812" y="2702421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8"/>
          <p:cNvSpPr txBox="1"/>
          <p:nvPr/>
        </p:nvSpPr>
        <p:spPr>
          <a:xfrm>
            <a:off x="809625" y="581025"/>
            <a:ext cx="1134141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9FAFB"/>
                </a:solidFill>
                <a:latin typeface="Outfit"/>
                <a:ea typeface="Outfit"/>
                <a:cs typeface="Outfit"/>
                <a:sym typeface="Outfit"/>
              </a:rPr>
              <a:t>Dvojka, která mění pravidla hry</a:t>
            </a:r>
            <a:endParaRPr/>
          </a:p>
        </p:txBody>
      </p:sp>
      <p:sp>
        <p:nvSpPr>
          <p:cNvPr id="184" name="Google Shape;184;p18"/>
          <p:cNvSpPr/>
          <p:nvPr/>
        </p:nvSpPr>
        <p:spPr>
          <a:xfrm>
            <a:off x="6067425" y="638175"/>
            <a:ext cx="57150" cy="457200"/>
          </a:xfrm>
          <a:prstGeom prst="roundRect">
            <a:avLst>
              <a:gd fmla="val 50000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189" name="Google Shape;1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1827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4" name="Google Shape;19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5" name="Google Shape;19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0" y="1702296"/>
            <a:ext cx="7620000" cy="268396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/>
        </p:nvSpPr>
        <p:spPr>
          <a:xfrm>
            <a:off x="305276" y="645021"/>
            <a:ext cx="11581447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3B82F6"/>
                </a:solidFill>
                <a:latin typeface="Outfit"/>
                <a:ea typeface="Outfit"/>
                <a:cs typeface="Outfit"/>
                <a:sym typeface="Outfit"/>
              </a:rPr>
              <a:t>Jdeme do finále!</a:t>
            </a:r>
            <a:endParaRPr/>
          </a:p>
        </p:txBody>
      </p:sp>
      <p:pic>
        <p:nvPicPr>
          <p:cNvPr descr="image.png" id="197" name="Google Shape;19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86050" y="2102346"/>
            <a:ext cx="68199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2686050" y="2750046"/>
            <a:ext cx="6819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F8FAFC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Rychlý kvíz: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2686050" y="3150096"/>
            <a:ext cx="6819900" cy="6932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Je nutné mít zapnutá mobilní data, když chci policii ukázat občanku v appce eDoklady?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